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483" r:id="rId2"/>
    <p:sldId id="484" r:id="rId3"/>
    <p:sldId id="485" r:id="rId4"/>
    <p:sldId id="486" r:id="rId5"/>
    <p:sldId id="487" r:id="rId6"/>
    <p:sldId id="488" r:id="rId7"/>
    <p:sldId id="489" r:id="rId8"/>
    <p:sldId id="490" r:id="rId9"/>
    <p:sldId id="491" r:id="rId10"/>
    <p:sldId id="492" r:id="rId11"/>
    <p:sldId id="493" r:id="rId12"/>
    <p:sldId id="494" r:id="rId13"/>
    <p:sldId id="495" r:id="rId14"/>
    <p:sldId id="496" r:id="rId15"/>
    <p:sldId id="497" r:id="rId16"/>
    <p:sldId id="498" r:id="rId17"/>
    <p:sldId id="499" r:id="rId18"/>
    <p:sldId id="500" r:id="rId19"/>
    <p:sldId id="501" r:id="rId20"/>
    <p:sldId id="502" r:id="rId21"/>
    <p:sldId id="503" r:id="rId22"/>
    <p:sldId id="504" r:id="rId23"/>
    <p:sldId id="505" r:id="rId24"/>
    <p:sldId id="506" r:id="rId25"/>
    <p:sldId id="507" r:id="rId26"/>
    <p:sldId id="508" r:id="rId27"/>
    <p:sldId id="509" r:id="rId28"/>
    <p:sldId id="510" r:id="rId29"/>
    <p:sldId id="511" r:id="rId30"/>
    <p:sldId id="512" r:id="rId31"/>
    <p:sldId id="522" r:id="rId32"/>
    <p:sldId id="521" r:id="rId33"/>
    <p:sldId id="513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47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2" autoAdjust="0"/>
    <p:restoredTop sz="94660"/>
  </p:normalViewPr>
  <p:slideViewPr>
    <p:cSldViewPr>
      <p:cViewPr>
        <p:scale>
          <a:sx n="56" d="100"/>
          <a:sy n="56" d="100"/>
        </p:scale>
        <p:origin x="-498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G:\Project\Presentations%20and%20Reports\Gaurav%20Sir%20Program%20ppt\New%20Desig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Project\Presentations%20and%20Reports\Gaurav%20Sir%20Program%20ppt\New%20Desig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G:\Project\Presentations%20and%20Reports\Gaurav%20Sir%20Program%20ppt\New%20Desig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GE's</c:v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Sheet1!$S$48:$S$62</c:f>
              <c:strCache>
                <c:ptCount val="15"/>
                <c:pt idx="0">
                  <c:v>AES</c:v>
                </c:pt>
                <c:pt idx="1">
                  <c:v>DESX</c:v>
                </c:pt>
                <c:pt idx="2">
                  <c:v>CLEFIA</c:v>
                </c:pt>
                <c:pt idx="3">
                  <c:v>TEA</c:v>
                </c:pt>
                <c:pt idx="4">
                  <c:v>PRESENT</c:v>
                </c:pt>
                <c:pt idx="5">
                  <c:v>LED</c:v>
                </c:pt>
                <c:pt idx="6">
                  <c:v>RECTANGLE</c:v>
                </c:pt>
                <c:pt idx="7">
                  <c:v>MANTRA</c:v>
                </c:pt>
                <c:pt idx="8">
                  <c:v>GRANUAL</c:v>
                </c:pt>
                <c:pt idx="9">
                  <c:v>BORON</c:v>
                </c:pt>
                <c:pt idx="10">
                  <c:v>PICO</c:v>
                </c:pt>
                <c:pt idx="11">
                  <c:v>NUX</c:v>
                </c:pt>
                <c:pt idx="12">
                  <c:v>ANU</c:v>
                </c:pt>
                <c:pt idx="13">
                  <c:v>VAYU</c:v>
                </c:pt>
                <c:pt idx="14">
                  <c:v>RAGHAV</c:v>
                </c:pt>
              </c:strCache>
            </c:strRef>
          </c:cat>
          <c:val>
            <c:numRef>
              <c:f>Sheet1!$T$48:$T$62</c:f>
              <c:numCache>
                <c:formatCode>General</c:formatCode>
                <c:ptCount val="15"/>
                <c:pt idx="0">
                  <c:v>2400</c:v>
                </c:pt>
                <c:pt idx="1">
                  <c:v>2629</c:v>
                </c:pt>
                <c:pt idx="2">
                  <c:v>2488</c:v>
                </c:pt>
                <c:pt idx="3">
                  <c:v>3872</c:v>
                </c:pt>
                <c:pt idx="4">
                  <c:v>1339</c:v>
                </c:pt>
                <c:pt idx="5">
                  <c:v>1265</c:v>
                </c:pt>
                <c:pt idx="6">
                  <c:v>1787</c:v>
                </c:pt>
                <c:pt idx="7">
                  <c:v>1662</c:v>
                </c:pt>
                <c:pt idx="8">
                  <c:v>1577</c:v>
                </c:pt>
                <c:pt idx="9">
                  <c:v>1999</c:v>
                </c:pt>
                <c:pt idx="10">
                  <c:v>1878</c:v>
                </c:pt>
                <c:pt idx="11">
                  <c:v>1022</c:v>
                </c:pt>
                <c:pt idx="12">
                  <c:v>1015</c:v>
                </c:pt>
                <c:pt idx="13">
                  <c:v>1290</c:v>
                </c:pt>
                <c:pt idx="14">
                  <c:v>1227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872640"/>
        <c:axId val="67874176"/>
      </c:barChart>
      <c:catAx>
        <c:axId val="67872640"/>
        <c:scaling>
          <c:orientation val="minMax"/>
        </c:scaling>
        <c:delete val="0"/>
        <c:axPos val="b"/>
        <c:majorTickMark val="out"/>
        <c:minorTickMark val="none"/>
        <c:tickLblPos val="nextTo"/>
        <c:crossAx val="67874176"/>
        <c:crosses val="autoZero"/>
        <c:auto val="1"/>
        <c:lblAlgn val="ctr"/>
        <c:lblOffset val="100"/>
        <c:noMultiLvlLbl val="0"/>
      </c:catAx>
      <c:valAx>
        <c:axId val="67874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787264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Flash Memory</c:v>
          </c:tx>
          <c:invertIfNegative val="0"/>
          <c:dLbls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Sheet1!$S$8:$S$21</c:f>
              <c:strCache>
                <c:ptCount val="14"/>
                <c:pt idx="0">
                  <c:v>KLEIN</c:v>
                </c:pt>
                <c:pt idx="1">
                  <c:v>PRESENT</c:v>
                </c:pt>
                <c:pt idx="2">
                  <c:v>TWINE</c:v>
                </c:pt>
                <c:pt idx="3">
                  <c:v>PICCOLO</c:v>
                </c:pt>
                <c:pt idx="4">
                  <c:v>AES</c:v>
                </c:pt>
                <c:pt idx="5">
                  <c:v>CLEFIA</c:v>
                </c:pt>
                <c:pt idx="6">
                  <c:v>MANTRA</c:v>
                </c:pt>
                <c:pt idx="7">
                  <c:v>GRANUAL</c:v>
                </c:pt>
                <c:pt idx="8">
                  <c:v>BORON</c:v>
                </c:pt>
                <c:pt idx="9">
                  <c:v>PICO</c:v>
                </c:pt>
                <c:pt idx="10">
                  <c:v>Nux</c:v>
                </c:pt>
                <c:pt idx="11">
                  <c:v>ANU</c:v>
                </c:pt>
                <c:pt idx="12">
                  <c:v>VAYU</c:v>
                </c:pt>
                <c:pt idx="13">
                  <c:v>RAGHAV</c:v>
                </c:pt>
              </c:strCache>
            </c:strRef>
          </c:cat>
          <c:val>
            <c:numRef>
              <c:f>Sheet1!$T$8:$T$21</c:f>
              <c:numCache>
                <c:formatCode>General</c:formatCode>
                <c:ptCount val="14"/>
                <c:pt idx="0">
                  <c:v>2580</c:v>
                </c:pt>
                <c:pt idx="1">
                  <c:v>2756</c:v>
                </c:pt>
                <c:pt idx="2">
                  <c:v>2380</c:v>
                </c:pt>
                <c:pt idx="3">
                  <c:v>3052</c:v>
                </c:pt>
                <c:pt idx="4">
                  <c:v>3716</c:v>
                </c:pt>
                <c:pt idx="5">
                  <c:v>4708</c:v>
                </c:pt>
                <c:pt idx="6">
                  <c:v>2100</c:v>
                </c:pt>
                <c:pt idx="7">
                  <c:v>2104</c:v>
                </c:pt>
                <c:pt idx="8">
                  <c:v>2408</c:v>
                </c:pt>
                <c:pt idx="9">
                  <c:v>2504</c:v>
                </c:pt>
                <c:pt idx="10">
                  <c:v>2116</c:v>
                </c:pt>
                <c:pt idx="11">
                  <c:v>2316</c:v>
                </c:pt>
                <c:pt idx="12">
                  <c:v>2080</c:v>
                </c:pt>
                <c:pt idx="13">
                  <c:v>2204</c:v>
                </c:pt>
              </c:numCache>
            </c:numRef>
          </c:val>
        </c:ser>
        <c:ser>
          <c:idx val="1"/>
          <c:order val="1"/>
          <c:tx>
            <c:v>RAM</c:v>
          </c:tx>
          <c:invertIfNegative val="0"/>
          <c:cat>
            <c:strRef>
              <c:f>Sheet1!$S$8:$S$21</c:f>
              <c:strCache>
                <c:ptCount val="14"/>
                <c:pt idx="0">
                  <c:v>KLEIN</c:v>
                </c:pt>
                <c:pt idx="1">
                  <c:v>PRESENT</c:v>
                </c:pt>
                <c:pt idx="2">
                  <c:v>TWINE</c:v>
                </c:pt>
                <c:pt idx="3">
                  <c:v>PICCOLO</c:v>
                </c:pt>
                <c:pt idx="4">
                  <c:v>AES</c:v>
                </c:pt>
                <c:pt idx="5">
                  <c:v>CLEFIA</c:v>
                </c:pt>
                <c:pt idx="6">
                  <c:v>MANTRA</c:v>
                </c:pt>
                <c:pt idx="7">
                  <c:v>GRANUAL</c:v>
                </c:pt>
                <c:pt idx="8">
                  <c:v>BORON</c:v>
                </c:pt>
                <c:pt idx="9">
                  <c:v>PICO</c:v>
                </c:pt>
                <c:pt idx="10">
                  <c:v>Nux</c:v>
                </c:pt>
                <c:pt idx="11">
                  <c:v>ANU</c:v>
                </c:pt>
                <c:pt idx="12">
                  <c:v>VAYU</c:v>
                </c:pt>
                <c:pt idx="13">
                  <c:v>RAGHAV</c:v>
                </c:pt>
              </c:strCache>
            </c:strRef>
          </c:cat>
          <c:val>
            <c:numRef>
              <c:f>Sheet1!$U$8:$U$21</c:f>
              <c:numCache>
                <c:formatCode>General</c:formatCode>
                <c:ptCount val="14"/>
                <c:pt idx="0">
                  <c:v>1256</c:v>
                </c:pt>
                <c:pt idx="1">
                  <c:v>1384</c:v>
                </c:pt>
                <c:pt idx="2">
                  <c:v>1256</c:v>
                </c:pt>
                <c:pt idx="3">
                  <c:v>1256</c:v>
                </c:pt>
                <c:pt idx="4">
                  <c:v>2016</c:v>
                </c:pt>
                <c:pt idx="5">
                  <c:v>1256</c:v>
                </c:pt>
                <c:pt idx="6">
                  <c:v>1256</c:v>
                </c:pt>
                <c:pt idx="7">
                  <c:v>1256</c:v>
                </c:pt>
                <c:pt idx="8">
                  <c:v>1256</c:v>
                </c:pt>
                <c:pt idx="9">
                  <c:v>1256</c:v>
                </c:pt>
                <c:pt idx="10">
                  <c:v>1256</c:v>
                </c:pt>
                <c:pt idx="11">
                  <c:v>1304</c:v>
                </c:pt>
                <c:pt idx="12">
                  <c:v>1256</c:v>
                </c:pt>
                <c:pt idx="13">
                  <c:v>1256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929600"/>
        <c:axId val="67931136"/>
      </c:barChart>
      <c:catAx>
        <c:axId val="67929600"/>
        <c:scaling>
          <c:orientation val="minMax"/>
        </c:scaling>
        <c:delete val="0"/>
        <c:axPos val="b"/>
        <c:majorTickMark val="out"/>
        <c:minorTickMark val="none"/>
        <c:tickLblPos val="nextTo"/>
        <c:crossAx val="67931136"/>
        <c:crosses val="autoZero"/>
        <c:auto val="1"/>
        <c:lblAlgn val="ctr"/>
        <c:lblOffset val="100"/>
        <c:noMultiLvlLbl val="0"/>
      </c:catAx>
      <c:valAx>
        <c:axId val="679311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79296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Power in mW</c:v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Sheet1!$S$33:$S$43</c:f>
              <c:strCache>
                <c:ptCount val="11"/>
                <c:pt idx="0">
                  <c:v>LED</c:v>
                </c:pt>
                <c:pt idx="1">
                  <c:v>PRESENT</c:v>
                </c:pt>
                <c:pt idx="2">
                  <c:v>RECTANGLE</c:v>
                </c:pt>
                <c:pt idx="3">
                  <c:v>SPECK</c:v>
                </c:pt>
                <c:pt idx="4">
                  <c:v>SIMON</c:v>
                </c:pt>
                <c:pt idx="5">
                  <c:v>MANTRA</c:v>
                </c:pt>
                <c:pt idx="6">
                  <c:v>GRANUAL</c:v>
                </c:pt>
                <c:pt idx="7">
                  <c:v>BORON</c:v>
                </c:pt>
                <c:pt idx="8">
                  <c:v>PICO</c:v>
                </c:pt>
                <c:pt idx="9">
                  <c:v>ANU</c:v>
                </c:pt>
                <c:pt idx="10">
                  <c:v>RAGHAV</c:v>
                </c:pt>
              </c:strCache>
            </c:strRef>
          </c:cat>
          <c:val>
            <c:numRef>
              <c:f>Sheet1!$T$33:$T$43</c:f>
              <c:numCache>
                <c:formatCode>General</c:formatCode>
                <c:ptCount val="11"/>
                <c:pt idx="0">
                  <c:v>100</c:v>
                </c:pt>
                <c:pt idx="1">
                  <c:v>38</c:v>
                </c:pt>
                <c:pt idx="2">
                  <c:v>31</c:v>
                </c:pt>
                <c:pt idx="3">
                  <c:v>35</c:v>
                </c:pt>
                <c:pt idx="4">
                  <c:v>31</c:v>
                </c:pt>
                <c:pt idx="5">
                  <c:v>57</c:v>
                </c:pt>
                <c:pt idx="6">
                  <c:v>27</c:v>
                </c:pt>
                <c:pt idx="7">
                  <c:v>45</c:v>
                </c:pt>
                <c:pt idx="8">
                  <c:v>28</c:v>
                </c:pt>
                <c:pt idx="9">
                  <c:v>22</c:v>
                </c:pt>
                <c:pt idx="10">
                  <c:v>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095232"/>
        <c:axId val="70096768"/>
      </c:barChart>
      <c:catAx>
        <c:axId val="70095232"/>
        <c:scaling>
          <c:orientation val="minMax"/>
        </c:scaling>
        <c:delete val="0"/>
        <c:axPos val="b"/>
        <c:majorTickMark val="out"/>
        <c:minorTickMark val="none"/>
        <c:tickLblPos val="nextTo"/>
        <c:crossAx val="70096768"/>
        <c:crosses val="autoZero"/>
        <c:auto val="1"/>
        <c:lblAlgn val="ctr"/>
        <c:lblOffset val="100"/>
        <c:noMultiLvlLbl val="0"/>
      </c:catAx>
      <c:valAx>
        <c:axId val="700967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009523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6067C-705B-47B1-B5DF-EF7C6296939D}" type="doc">
      <dgm:prSet loTypeId="urn:microsoft.com/office/officeart/2005/8/layout/radial5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9C91CC-2535-468C-B905-A602C5DB9492}">
      <dgm:prSet phldrT="[Text]" custT="1"/>
      <dgm:spPr/>
      <dgm:t>
        <a:bodyPr/>
        <a:lstStyle/>
        <a:p>
          <a:r>
            <a:rPr lang="en-US" sz="1600" b="1" dirty="0" smtClean="0">
              <a:latin typeface="Arial" pitchFamily="34" charset="0"/>
              <a:cs typeface="Arial" pitchFamily="34" charset="0"/>
            </a:rPr>
            <a:t>Constrains</a:t>
          </a:r>
          <a:endParaRPr lang="en-US" sz="1600" b="1" dirty="0">
            <a:latin typeface="Arial" pitchFamily="34" charset="0"/>
            <a:cs typeface="Arial" pitchFamily="34" charset="0"/>
          </a:endParaRPr>
        </a:p>
      </dgm:t>
    </dgm:pt>
    <dgm:pt modelId="{71564B0D-93EC-47F5-834D-9FDB58DF0BDB}" type="parTrans" cxnId="{AC3B44BC-C077-4D20-B56A-3126EBBB6ACB}">
      <dgm:prSet/>
      <dgm:spPr/>
      <dgm:t>
        <a:bodyPr/>
        <a:lstStyle/>
        <a:p>
          <a:endParaRPr lang="en-US"/>
        </a:p>
      </dgm:t>
    </dgm:pt>
    <dgm:pt modelId="{60A761AB-9D68-41D6-ABC8-CFFD37ACEE10}" type="sibTrans" cxnId="{AC3B44BC-C077-4D20-B56A-3126EBBB6ACB}">
      <dgm:prSet/>
      <dgm:spPr/>
      <dgm:t>
        <a:bodyPr/>
        <a:lstStyle/>
        <a:p>
          <a:endParaRPr lang="en-US"/>
        </a:p>
      </dgm:t>
    </dgm:pt>
    <dgm:pt modelId="{B1DB4D15-5031-40E5-ADD8-2362592708EF}">
      <dgm:prSet phldrT="[Text]" custT="1"/>
      <dgm:spPr/>
      <dgm:t>
        <a:bodyPr/>
        <a:lstStyle/>
        <a:p>
          <a:r>
            <a:rPr lang="en-US" sz="1400" b="1" dirty="0" smtClean="0">
              <a:latin typeface="Arial" pitchFamily="34" charset="0"/>
              <a:cs typeface="Arial" pitchFamily="34" charset="0"/>
            </a:rPr>
            <a:t>GE’s</a:t>
          </a:r>
          <a:endParaRPr lang="en-US" sz="1400" b="1" dirty="0">
            <a:latin typeface="Arial" pitchFamily="34" charset="0"/>
            <a:cs typeface="Arial" pitchFamily="34" charset="0"/>
          </a:endParaRPr>
        </a:p>
      </dgm:t>
    </dgm:pt>
    <dgm:pt modelId="{DC6D33AE-9ED3-4BA1-8EEB-338435532041}" type="parTrans" cxnId="{B419F7F5-553A-4E4C-9941-133B525BEDBD}">
      <dgm:prSet/>
      <dgm:spPr/>
      <dgm:t>
        <a:bodyPr/>
        <a:lstStyle/>
        <a:p>
          <a:endParaRPr lang="en-US"/>
        </a:p>
      </dgm:t>
    </dgm:pt>
    <dgm:pt modelId="{D02F29E4-C44E-409B-90D4-9F91F01149A3}" type="sibTrans" cxnId="{B419F7F5-553A-4E4C-9941-133B525BEDBD}">
      <dgm:prSet/>
      <dgm:spPr/>
      <dgm:t>
        <a:bodyPr/>
        <a:lstStyle/>
        <a:p>
          <a:endParaRPr lang="en-US"/>
        </a:p>
      </dgm:t>
    </dgm:pt>
    <dgm:pt modelId="{17ABED7F-B180-4651-A1A1-B263A9C5C660}">
      <dgm:prSet phldrT="[Text]" custT="1"/>
      <dgm:spPr/>
      <dgm:t>
        <a:bodyPr/>
        <a:lstStyle/>
        <a:p>
          <a:r>
            <a:rPr lang="en-US" sz="1400" b="1" dirty="0" smtClean="0">
              <a:latin typeface="Arial" pitchFamily="34" charset="0"/>
              <a:cs typeface="Arial" pitchFamily="34" charset="0"/>
            </a:rPr>
            <a:t>Memory Requirement</a:t>
          </a:r>
          <a:endParaRPr lang="en-US" sz="1400" b="1" dirty="0">
            <a:latin typeface="Arial" pitchFamily="34" charset="0"/>
            <a:cs typeface="Arial" pitchFamily="34" charset="0"/>
          </a:endParaRPr>
        </a:p>
      </dgm:t>
    </dgm:pt>
    <dgm:pt modelId="{9DFDA769-9043-485F-96E6-735299D3460A}" type="parTrans" cxnId="{EE21606E-0963-43AD-BE66-77EFB79E447B}">
      <dgm:prSet/>
      <dgm:spPr/>
      <dgm:t>
        <a:bodyPr/>
        <a:lstStyle/>
        <a:p>
          <a:endParaRPr lang="en-US"/>
        </a:p>
      </dgm:t>
    </dgm:pt>
    <dgm:pt modelId="{77586DA2-6F58-450B-8F46-8135DB3D37D1}" type="sibTrans" cxnId="{EE21606E-0963-43AD-BE66-77EFB79E447B}">
      <dgm:prSet/>
      <dgm:spPr/>
      <dgm:t>
        <a:bodyPr/>
        <a:lstStyle/>
        <a:p>
          <a:endParaRPr lang="en-US"/>
        </a:p>
      </dgm:t>
    </dgm:pt>
    <dgm:pt modelId="{FE1DC936-3490-4BFD-B800-4DB6C93B8E16}">
      <dgm:prSet phldrT="[Text]" custT="1"/>
      <dgm:spPr/>
      <dgm:t>
        <a:bodyPr/>
        <a:lstStyle/>
        <a:p>
          <a:r>
            <a:rPr lang="en-US" sz="1400" b="1" dirty="0" smtClean="0">
              <a:latin typeface="Arial" pitchFamily="34" charset="0"/>
              <a:cs typeface="Arial" pitchFamily="34" charset="0"/>
            </a:rPr>
            <a:t>Power Consumption</a:t>
          </a:r>
          <a:endParaRPr lang="en-US" sz="1400" b="1" dirty="0">
            <a:latin typeface="Arial" pitchFamily="34" charset="0"/>
            <a:cs typeface="Arial" pitchFamily="34" charset="0"/>
          </a:endParaRPr>
        </a:p>
      </dgm:t>
    </dgm:pt>
    <dgm:pt modelId="{DC2F3C38-5FE6-4D8A-9FF7-CDA4124580F4}" type="parTrans" cxnId="{93F16FCE-32B0-4322-BB76-4944F099F615}">
      <dgm:prSet/>
      <dgm:spPr/>
      <dgm:t>
        <a:bodyPr/>
        <a:lstStyle/>
        <a:p>
          <a:endParaRPr lang="en-US"/>
        </a:p>
      </dgm:t>
    </dgm:pt>
    <dgm:pt modelId="{064C7914-02D2-47A1-8FF5-186794462E07}" type="sibTrans" cxnId="{93F16FCE-32B0-4322-BB76-4944F099F615}">
      <dgm:prSet/>
      <dgm:spPr/>
      <dgm:t>
        <a:bodyPr/>
        <a:lstStyle/>
        <a:p>
          <a:endParaRPr lang="en-US"/>
        </a:p>
      </dgm:t>
    </dgm:pt>
    <dgm:pt modelId="{D1A661EA-27D5-4D90-9192-6FC1A6421EBA}">
      <dgm:prSet phldrT="[Text]" custT="1"/>
      <dgm:spPr/>
      <dgm:t>
        <a:bodyPr/>
        <a:lstStyle/>
        <a:p>
          <a:r>
            <a:rPr lang="en-US" sz="1400" b="1" dirty="0" smtClean="0">
              <a:latin typeface="Arial" pitchFamily="34" charset="0"/>
              <a:cs typeface="Arial" pitchFamily="34" charset="0"/>
            </a:rPr>
            <a:t>Throughput</a:t>
          </a:r>
          <a:endParaRPr lang="en-US" sz="1400" b="1" dirty="0">
            <a:latin typeface="Arial" pitchFamily="34" charset="0"/>
            <a:cs typeface="Arial" pitchFamily="34" charset="0"/>
          </a:endParaRPr>
        </a:p>
      </dgm:t>
    </dgm:pt>
    <dgm:pt modelId="{92D2BA3D-83AB-4DEB-80C3-46830C0DB19A}" type="parTrans" cxnId="{A28A75CD-1386-4B63-AAEF-B52E2F243ECC}">
      <dgm:prSet/>
      <dgm:spPr/>
      <dgm:t>
        <a:bodyPr/>
        <a:lstStyle/>
        <a:p>
          <a:endParaRPr lang="en-US"/>
        </a:p>
      </dgm:t>
    </dgm:pt>
    <dgm:pt modelId="{285F87D8-DC35-4C09-895B-E7325798461C}" type="sibTrans" cxnId="{A28A75CD-1386-4B63-AAEF-B52E2F243ECC}">
      <dgm:prSet/>
      <dgm:spPr/>
      <dgm:t>
        <a:bodyPr/>
        <a:lstStyle/>
        <a:p>
          <a:endParaRPr lang="en-US"/>
        </a:p>
      </dgm:t>
    </dgm:pt>
    <dgm:pt modelId="{25A8C898-B53A-44E4-9C3C-917D785B9F25}">
      <dgm:prSet phldrT="[Text]" custT="1"/>
      <dgm:spPr/>
      <dgm:t>
        <a:bodyPr/>
        <a:lstStyle/>
        <a:p>
          <a:r>
            <a:rPr lang="en-US" sz="1400" b="1" dirty="0" smtClean="0">
              <a:latin typeface="Arial" pitchFamily="34" charset="0"/>
              <a:cs typeface="Arial" pitchFamily="34" charset="0"/>
            </a:rPr>
            <a:t>Security </a:t>
          </a:r>
          <a:endParaRPr lang="en-US" sz="1400" b="1" dirty="0">
            <a:latin typeface="Arial" pitchFamily="34" charset="0"/>
            <a:cs typeface="Arial" pitchFamily="34" charset="0"/>
          </a:endParaRPr>
        </a:p>
      </dgm:t>
    </dgm:pt>
    <dgm:pt modelId="{BB9EFC81-6A37-4C92-81FC-A3CB67433DE2}" type="parTrans" cxnId="{6A288DE4-E671-4E0E-8CAD-8E359ED07A21}">
      <dgm:prSet/>
      <dgm:spPr/>
      <dgm:t>
        <a:bodyPr/>
        <a:lstStyle/>
        <a:p>
          <a:endParaRPr lang="en-US"/>
        </a:p>
      </dgm:t>
    </dgm:pt>
    <dgm:pt modelId="{A9F725C7-A87C-4260-B578-0CA2227CFE1B}" type="sibTrans" cxnId="{6A288DE4-E671-4E0E-8CAD-8E359ED07A21}">
      <dgm:prSet/>
      <dgm:spPr/>
      <dgm:t>
        <a:bodyPr/>
        <a:lstStyle/>
        <a:p>
          <a:endParaRPr lang="en-US"/>
        </a:p>
      </dgm:t>
    </dgm:pt>
    <dgm:pt modelId="{250C0B25-CD0E-4F1D-8666-C31E8802753B}" type="pres">
      <dgm:prSet presAssocID="{6E96067C-705B-47B1-B5DF-EF7C6296939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4FB31-72EE-4A8C-BBB7-31713BAB7D07}" type="pres">
      <dgm:prSet presAssocID="{2A9C91CC-2535-468C-B905-A602C5DB9492}" presName="centerShape" presStyleLbl="node0" presStyleIdx="0" presStyleCnt="1" custScaleX="111696" custScaleY="123881"/>
      <dgm:spPr/>
      <dgm:t>
        <a:bodyPr/>
        <a:lstStyle/>
        <a:p>
          <a:endParaRPr lang="en-US"/>
        </a:p>
      </dgm:t>
    </dgm:pt>
    <dgm:pt modelId="{473E8428-193B-4F71-AF97-40536A2C10A5}" type="pres">
      <dgm:prSet presAssocID="{DC6D33AE-9ED3-4BA1-8EEB-338435532041}" presName="parTrans" presStyleLbl="sibTrans2D1" presStyleIdx="0" presStyleCnt="5"/>
      <dgm:spPr/>
      <dgm:t>
        <a:bodyPr/>
        <a:lstStyle/>
        <a:p>
          <a:endParaRPr lang="en-US"/>
        </a:p>
      </dgm:t>
    </dgm:pt>
    <dgm:pt modelId="{9ED203FB-DF68-4CE5-AEC6-0C2663A173ED}" type="pres">
      <dgm:prSet presAssocID="{DC6D33AE-9ED3-4BA1-8EEB-33843553204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ED268528-FB0B-4E33-A152-CF40EF19A4A5}" type="pres">
      <dgm:prSet presAssocID="{B1DB4D15-5031-40E5-ADD8-2362592708E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C68105-AA49-4F9B-ADAA-AC945560F76F}" type="pres">
      <dgm:prSet presAssocID="{9DFDA769-9043-485F-96E6-735299D3460A}" presName="parTrans" presStyleLbl="sibTrans2D1" presStyleIdx="1" presStyleCnt="5"/>
      <dgm:spPr/>
      <dgm:t>
        <a:bodyPr/>
        <a:lstStyle/>
        <a:p>
          <a:endParaRPr lang="en-US"/>
        </a:p>
      </dgm:t>
    </dgm:pt>
    <dgm:pt modelId="{0035511B-7B40-4E4F-AFA8-3C625AC537D1}" type="pres">
      <dgm:prSet presAssocID="{9DFDA769-9043-485F-96E6-735299D3460A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2D4DF03-7045-403E-B986-4DF5681F4E6A}" type="pres">
      <dgm:prSet presAssocID="{17ABED7F-B180-4651-A1A1-B263A9C5C66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A3B09-E800-4AC5-9974-1B1E2BD403BA}" type="pres">
      <dgm:prSet presAssocID="{DC2F3C38-5FE6-4D8A-9FF7-CDA4124580F4}" presName="parTrans" presStyleLbl="sibTrans2D1" presStyleIdx="2" presStyleCnt="5"/>
      <dgm:spPr/>
      <dgm:t>
        <a:bodyPr/>
        <a:lstStyle/>
        <a:p>
          <a:endParaRPr lang="en-US"/>
        </a:p>
      </dgm:t>
    </dgm:pt>
    <dgm:pt modelId="{9894C91E-78B2-435B-9AE7-4E32EE64B690}" type="pres">
      <dgm:prSet presAssocID="{DC2F3C38-5FE6-4D8A-9FF7-CDA4124580F4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B898B94-7494-4B96-B4F9-B262458A66A4}" type="pres">
      <dgm:prSet presAssocID="{FE1DC936-3490-4BFD-B800-4DB6C93B8E1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4630C-964F-4F90-B67E-C090EECADF24}" type="pres">
      <dgm:prSet presAssocID="{92D2BA3D-83AB-4DEB-80C3-46830C0DB19A}" presName="parTrans" presStyleLbl="sibTrans2D1" presStyleIdx="3" presStyleCnt="5"/>
      <dgm:spPr/>
      <dgm:t>
        <a:bodyPr/>
        <a:lstStyle/>
        <a:p>
          <a:endParaRPr lang="en-US"/>
        </a:p>
      </dgm:t>
    </dgm:pt>
    <dgm:pt modelId="{444DBBA7-E61C-4D85-80A6-8F418D3C8E7F}" type="pres">
      <dgm:prSet presAssocID="{92D2BA3D-83AB-4DEB-80C3-46830C0DB19A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D0E762B-7B2B-4DA3-87E5-4042ABC1B311}" type="pres">
      <dgm:prSet presAssocID="{D1A661EA-27D5-4D90-9192-6FC1A6421EB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0394A-1DC1-4829-8368-078021006C99}" type="pres">
      <dgm:prSet presAssocID="{BB9EFC81-6A37-4C92-81FC-A3CB67433DE2}" presName="parTrans" presStyleLbl="sibTrans2D1" presStyleIdx="4" presStyleCnt="5"/>
      <dgm:spPr/>
      <dgm:t>
        <a:bodyPr/>
        <a:lstStyle/>
        <a:p>
          <a:endParaRPr lang="en-US"/>
        </a:p>
      </dgm:t>
    </dgm:pt>
    <dgm:pt modelId="{BB3FF4F4-B075-4806-9718-3D44B13F4F13}" type="pres">
      <dgm:prSet presAssocID="{BB9EFC81-6A37-4C92-81FC-A3CB67433DE2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45CA67AE-8CF7-4AFC-B222-89F3B6A9E51E}" type="pres">
      <dgm:prSet presAssocID="{25A8C898-B53A-44E4-9C3C-917D785B9F2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8A75CD-1386-4B63-AAEF-B52E2F243ECC}" srcId="{2A9C91CC-2535-468C-B905-A602C5DB9492}" destId="{D1A661EA-27D5-4D90-9192-6FC1A6421EBA}" srcOrd="3" destOrd="0" parTransId="{92D2BA3D-83AB-4DEB-80C3-46830C0DB19A}" sibTransId="{285F87D8-DC35-4C09-895B-E7325798461C}"/>
    <dgm:cxn modelId="{FB62F556-9A5F-4AC5-9894-7E260497E1C9}" type="presOf" srcId="{25A8C898-B53A-44E4-9C3C-917D785B9F25}" destId="{45CA67AE-8CF7-4AFC-B222-89F3B6A9E51E}" srcOrd="0" destOrd="0" presId="urn:microsoft.com/office/officeart/2005/8/layout/radial5"/>
    <dgm:cxn modelId="{B419F7F5-553A-4E4C-9941-133B525BEDBD}" srcId="{2A9C91CC-2535-468C-B905-A602C5DB9492}" destId="{B1DB4D15-5031-40E5-ADD8-2362592708EF}" srcOrd="0" destOrd="0" parTransId="{DC6D33AE-9ED3-4BA1-8EEB-338435532041}" sibTransId="{D02F29E4-C44E-409B-90D4-9F91F01149A3}"/>
    <dgm:cxn modelId="{73C4D430-641E-408D-9B39-4270465F48F8}" type="presOf" srcId="{B1DB4D15-5031-40E5-ADD8-2362592708EF}" destId="{ED268528-FB0B-4E33-A152-CF40EF19A4A5}" srcOrd="0" destOrd="0" presId="urn:microsoft.com/office/officeart/2005/8/layout/radial5"/>
    <dgm:cxn modelId="{479ACECA-BE5D-47DB-97C6-3068FA374881}" type="presOf" srcId="{6E96067C-705B-47B1-B5DF-EF7C6296939D}" destId="{250C0B25-CD0E-4F1D-8666-C31E8802753B}" srcOrd="0" destOrd="0" presId="urn:microsoft.com/office/officeart/2005/8/layout/radial5"/>
    <dgm:cxn modelId="{A436F862-3639-46A5-986F-9A2063F2C959}" type="presOf" srcId="{DC6D33AE-9ED3-4BA1-8EEB-338435532041}" destId="{9ED203FB-DF68-4CE5-AEC6-0C2663A173ED}" srcOrd="1" destOrd="0" presId="urn:microsoft.com/office/officeart/2005/8/layout/radial5"/>
    <dgm:cxn modelId="{7E1BBED9-3F42-47B6-B7EA-FB4331A63F01}" type="presOf" srcId="{DC2F3C38-5FE6-4D8A-9FF7-CDA4124580F4}" destId="{9894C91E-78B2-435B-9AE7-4E32EE64B690}" srcOrd="1" destOrd="0" presId="urn:microsoft.com/office/officeart/2005/8/layout/radial5"/>
    <dgm:cxn modelId="{945DFBFB-DBAC-430D-B251-73BBB666DA8B}" type="presOf" srcId="{92D2BA3D-83AB-4DEB-80C3-46830C0DB19A}" destId="{06F4630C-964F-4F90-B67E-C090EECADF24}" srcOrd="0" destOrd="0" presId="urn:microsoft.com/office/officeart/2005/8/layout/radial5"/>
    <dgm:cxn modelId="{95AD49E7-2E4A-4EF7-8A46-8AE94BB1F8FF}" type="presOf" srcId="{BB9EFC81-6A37-4C92-81FC-A3CB67433DE2}" destId="{BB3FF4F4-B075-4806-9718-3D44B13F4F13}" srcOrd="1" destOrd="0" presId="urn:microsoft.com/office/officeart/2005/8/layout/radial5"/>
    <dgm:cxn modelId="{8943B2D6-5765-4859-A32C-6C3A10C3F674}" type="presOf" srcId="{D1A661EA-27D5-4D90-9192-6FC1A6421EBA}" destId="{BD0E762B-7B2B-4DA3-87E5-4042ABC1B311}" srcOrd="0" destOrd="0" presId="urn:microsoft.com/office/officeart/2005/8/layout/radial5"/>
    <dgm:cxn modelId="{7EE6BC0D-880F-43CA-9553-71D39C39A4D3}" type="presOf" srcId="{FE1DC936-3490-4BFD-B800-4DB6C93B8E16}" destId="{BB898B94-7494-4B96-B4F9-B262458A66A4}" srcOrd="0" destOrd="0" presId="urn:microsoft.com/office/officeart/2005/8/layout/radial5"/>
    <dgm:cxn modelId="{E117CAF4-EB7D-47F5-B6F7-C417D190B8D5}" type="presOf" srcId="{DC6D33AE-9ED3-4BA1-8EEB-338435532041}" destId="{473E8428-193B-4F71-AF97-40536A2C10A5}" srcOrd="0" destOrd="0" presId="urn:microsoft.com/office/officeart/2005/8/layout/radial5"/>
    <dgm:cxn modelId="{93F16FCE-32B0-4322-BB76-4944F099F615}" srcId="{2A9C91CC-2535-468C-B905-A602C5DB9492}" destId="{FE1DC936-3490-4BFD-B800-4DB6C93B8E16}" srcOrd="2" destOrd="0" parTransId="{DC2F3C38-5FE6-4D8A-9FF7-CDA4124580F4}" sibTransId="{064C7914-02D2-47A1-8FF5-186794462E07}"/>
    <dgm:cxn modelId="{DF1C04CD-21DF-474B-98D3-97048C1EECB6}" type="presOf" srcId="{92D2BA3D-83AB-4DEB-80C3-46830C0DB19A}" destId="{444DBBA7-E61C-4D85-80A6-8F418D3C8E7F}" srcOrd="1" destOrd="0" presId="urn:microsoft.com/office/officeart/2005/8/layout/radial5"/>
    <dgm:cxn modelId="{AC3B44BC-C077-4D20-B56A-3126EBBB6ACB}" srcId="{6E96067C-705B-47B1-B5DF-EF7C6296939D}" destId="{2A9C91CC-2535-468C-B905-A602C5DB9492}" srcOrd="0" destOrd="0" parTransId="{71564B0D-93EC-47F5-834D-9FDB58DF0BDB}" sibTransId="{60A761AB-9D68-41D6-ABC8-CFFD37ACEE10}"/>
    <dgm:cxn modelId="{D4F56C3C-D529-4E44-8416-500183A8988D}" type="presOf" srcId="{9DFDA769-9043-485F-96E6-735299D3460A}" destId="{0035511B-7B40-4E4F-AFA8-3C625AC537D1}" srcOrd="1" destOrd="0" presId="urn:microsoft.com/office/officeart/2005/8/layout/radial5"/>
    <dgm:cxn modelId="{8DAEBC6C-A176-49B1-96E7-D174924D0C09}" type="presOf" srcId="{17ABED7F-B180-4651-A1A1-B263A9C5C660}" destId="{12D4DF03-7045-403E-B986-4DF5681F4E6A}" srcOrd="0" destOrd="0" presId="urn:microsoft.com/office/officeart/2005/8/layout/radial5"/>
    <dgm:cxn modelId="{DE4AF497-4F0C-483F-9C79-00F3F572CE94}" type="presOf" srcId="{BB9EFC81-6A37-4C92-81FC-A3CB67433DE2}" destId="{94C0394A-1DC1-4829-8368-078021006C99}" srcOrd="0" destOrd="0" presId="urn:microsoft.com/office/officeart/2005/8/layout/radial5"/>
    <dgm:cxn modelId="{6A288DE4-E671-4E0E-8CAD-8E359ED07A21}" srcId="{2A9C91CC-2535-468C-B905-A602C5DB9492}" destId="{25A8C898-B53A-44E4-9C3C-917D785B9F25}" srcOrd="4" destOrd="0" parTransId="{BB9EFC81-6A37-4C92-81FC-A3CB67433DE2}" sibTransId="{A9F725C7-A87C-4260-B578-0CA2227CFE1B}"/>
    <dgm:cxn modelId="{E2A26412-6847-464A-9C5E-AB9E13217884}" type="presOf" srcId="{2A9C91CC-2535-468C-B905-A602C5DB9492}" destId="{3874FB31-72EE-4A8C-BBB7-31713BAB7D07}" srcOrd="0" destOrd="0" presId="urn:microsoft.com/office/officeart/2005/8/layout/radial5"/>
    <dgm:cxn modelId="{63E64B3B-4F6C-4FC2-A56F-E55CAF50BD34}" type="presOf" srcId="{DC2F3C38-5FE6-4D8A-9FF7-CDA4124580F4}" destId="{7BAA3B09-E800-4AC5-9974-1B1E2BD403BA}" srcOrd="0" destOrd="0" presId="urn:microsoft.com/office/officeart/2005/8/layout/radial5"/>
    <dgm:cxn modelId="{EE21606E-0963-43AD-BE66-77EFB79E447B}" srcId="{2A9C91CC-2535-468C-B905-A602C5DB9492}" destId="{17ABED7F-B180-4651-A1A1-B263A9C5C660}" srcOrd="1" destOrd="0" parTransId="{9DFDA769-9043-485F-96E6-735299D3460A}" sibTransId="{77586DA2-6F58-450B-8F46-8135DB3D37D1}"/>
    <dgm:cxn modelId="{EC899989-34D3-40B9-A650-DBF783648FF9}" type="presOf" srcId="{9DFDA769-9043-485F-96E6-735299D3460A}" destId="{38C68105-AA49-4F9B-ADAA-AC945560F76F}" srcOrd="0" destOrd="0" presId="urn:microsoft.com/office/officeart/2005/8/layout/radial5"/>
    <dgm:cxn modelId="{C157D3D0-DDCE-43FB-87BE-7FDAC734B111}" type="presParOf" srcId="{250C0B25-CD0E-4F1D-8666-C31E8802753B}" destId="{3874FB31-72EE-4A8C-BBB7-31713BAB7D07}" srcOrd="0" destOrd="0" presId="urn:microsoft.com/office/officeart/2005/8/layout/radial5"/>
    <dgm:cxn modelId="{0483F4C6-D2AC-4FC1-93A3-E36B2BB00207}" type="presParOf" srcId="{250C0B25-CD0E-4F1D-8666-C31E8802753B}" destId="{473E8428-193B-4F71-AF97-40536A2C10A5}" srcOrd="1" destOrd="0" presId="urn:microsoft.com/office/officeart/2005/8/layout/radial5"/>
    <dgm:cxn modelId="{A84B1F20-04C8-48FE-A95D-7F3377717CC5}" type="presParOf" srcId="{473E8428-193B-4F71-AF97-40536A2C10A5}" destId="{9ED203FB-DF68-4CE5-AEC6-0C2663A173ED}" srcOrd="0" destOrd="0" presId="urn:microsoft.com/office/officeart/2005/8/layout/radial5"/>
    <dgm:cxn modelId="{2F5D9B45-DD60-4647-A446-82D1BB39CC31}" type="presParOf" srcId="{250C0B25-CD0E-4F1D-8666-C31E8802753B}" destId="{ED268528-FB0B-4E33-A152-CF40EF19A4A5}" srcOrd="2" destOrd="0" presId="urn:microsoft.com/office/officeart/2005/8/layout/radial5"/>
    <dgm:cxn modelId="{73F18EB4-BCB9-46D0-92DB-B46D0E2F1AE7}" type="presParOf" srcId="{250C0B25-CD0E-4F1D-8666-C31E8802753B}" destId="{38C68105-AA49-4F9B-ADAA-AC945560F76F}" srcOrd="3" destOrd="0" presId="urn:microsoft.com/office/officeart/2005/8/layout/radial5"/>
    <dgm:cxn modelId="{39E7108B-FDA7-4B6C-A6CF-A60850EC3CAB}" type="presParOf" srcId="{38C68105-AA49-4F9B-ADAA-AC945560F76F}" destId="{0035511B-7B40-4E4F-AFA8-3C625AC537D1}" srcOrd="0" destOrd="0" presId="urn:microsoft.com/office/officeart/2005/8/layout/radial5"/>
    <dgm:cxn modelId="{C26317ED-8A8D-4327-B31B-6BEFCCD55922}" type="presParOf" srcId="{250C0B25-CD0E-4F1D-8666-C31E8802753B}" destId="{12D4DF03-7045-403E-B986-4DF5681F4E6A}" srcOrd="4" destOrd="0" presId="urn:microsoft.com/office/officeart/2005/8/layout/radial5"/>
    <dgm:cxn modelId="{2890AADA-91D3-4C1B-B398-305758075833}" type="presParOf" srcId="{250C0B25-CD0E-4F1D-8666-C31E8802753B}" destId="{7BAA3B09-E800-4AC5-9974-1B1E2BD403BA}" srcOrd="5" destOrd="0" presId="urn:microsoft.com/office/officeart/2005/8/layout/radial5"/>
    <dgm:cxn modelId="{8FE849A7-4B83-430E-8693-362A56E5E998}" type="presParOf" srcId="{7BAA3B09-E800-4AC5-9974-1B1E2BD403BA}" destId="{9894C91E-78B2-435B-9AE7-4E32EE64B690}" srcOrd="0" destOrd="0" presId="urn:microsoft.com/office/officeart/2005/8/layout/radial5"/>
    <dgm:cxn modelId="{4FFB2140-2B99-4F35-BD20-151BD3843163}" type="presParOf" srcId="{250C0B25-CD0E-4F1D-8666-C31E8802753B}" destId="{BB898B94-7494-4B96-B4F9-B262458A66A4}" srcOrd="6" destOrd="0" presId="urn:microsoft.com/office/officeart/2005/8/layout/radial5"/>
    <dgm:cxn modelId="{77CD262E-3471-4A9D-905F-BF940A9E02AC}" type="presParOf" srcId="{250C0B25-CD0E-4F1D-8666-C31E8802753B}" destId="{06F4630C-964F-4F90-B67E-C090EECADF24}" srcOrd="7" destOrd="0" presId="urn:microsoft.com/office/officeart/2005/8/layout/radial5"/>
    <dgm:cxn modelId="{C8406A59-E381-42A6-9684-9A5F60539A43}" type="presParOf" srcId="{06F4630C-964F-4F90-B67E-C090EECADF24}" destId="{444DBBA7-E61C-4D85-80A6-8F418D3C8E7F}" srcOrd="0" destOrd="0" presId="urn:microsoft.com/office/officeart/2005/8/layout/radial5"/>
    <dgm:cxn modelId="{30026781-3AD1-42A3-9D16-F30D9CEA1184}" type="presParOf" srcId="{250C0B25-CD0E-4F1D-8666-C31E8802753B}" destId="{BD0E762B-7B2B-4DA3-87E5-4042ABC1B311}" srcOrd="8" destOrd="0" presId="urn:microsoft.com/office/officeart/2005/8/layout/radial5"/>
    <dgm:cxn modelId="{8DCAABA4-1AE7-4CEA-994C-527D19E715FE}" type="presParOf" srcId="{250C0B25-CD0E-4F1D-8666-C31E8802753B}" destId="{94C0394A-1DC1-4829-8368-078021006C99}" srcOrd="9" destOrd="0" presId="urn:microsoft.com/office/officeart/2005/8/layout/radial5"/>
    <dgm:cxn modelId="{9ACA1DF8-48A3-43F7-AAFE-9E8E823F5A0A}" type="presParOf" srcId="{94C0394A-1DC1-4829-8368-078021006C99}" destId="{BB3FF4F4-B075-4806-9718-3D44B13F4F13}" srcOrd="0" destOrd="0" presId="urn:microsoft.com/office/officeart/2005/8/layout/radial5"/>
    <dgm:cxn modelId="{E610842C-6CFC-47A4-9896-D825239B6E62}" type="presParOf" srcId="{250C0B25-CD0E-4F1D-8666-C31E8802753B}" destId="{45CA67AE-8CF7-4AFC-B222-89F3B6A9E51E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88A60-D049-4998-90A8-F0A8A27CF391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8ECB8-3BF8-4378-A03C-1A6C0D5E23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9B6DA2C-6BA1-4BE4-8350-56244780E5AE}" type="datetimeFigureOut">
              <a:rPr lang="en-US" smtClean="0"/>
              <a:pPr/>
              <a:t>26-May-17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5630BCD-F713-4674-B675-95D458973B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7" y="1524000"/>
            <a:ext cx="5554133" cy="3124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29000" y="4609981"/>
            <a:ext cx="3429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Dr. Gaurav Bansod</a:t>
            </a:r>
          </a:p>
          <a:p>
            <a:r>
              <a:rPr lang="en-US" dirty="0" smtClean="0"/>
              <a:t>      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5722203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Department of Electronics and Telecommunications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Pune Institute of Computer Technology, Pune, 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Maharashtra, India.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G:\Project\Presentations and Reports\Gaurav Sir Program ppt\logo_PIC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76200"/>
            <a:ext cx="1371600" cy="13716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981200" y="304800"/>
            <a:ext cx="598170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IoT Security: Problems, Challenges and Solutions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90563"/>
            <a:ext cx="8111878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52600" y="762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Denial of Service Attack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57275"/>
            <a:ext cx="8534399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52600" y="762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Denial of Service Attack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685800"/>
            <a:ext cx="8458200" cy="503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52600" y="762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Denial of Service Attack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12" y="862013"/>
            <a:ext cx="8592688" cy="485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52600" y="762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Denial of Service Attack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337279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50292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andara" pitchFamily="34" charset="0"/>
              </a:rPr>
              <a:t>A </a:t>
            </a:r>
            <a:r>
              <a:rPr lang="en-US" b="1" dirty="0" smtClean="0">
                <a:latin typeface="Candara" pitchFamily="34" charset="0"/>
              </a:rPr>
              <a:t>denial-of-service</a:t>
            </a:r>
            <a:r>
              <a:rPr lang="en-US" dirty="0" smtClean="0">
                <a:latin typeface="Candara" pitchFamily="34" charset="0"/>
              </a:rPr>
              <a:t> (</a:t>
            </a:r>
            <a:r>
              <a:rPr lang="en-US" b="1" dirty="0" smtClean="0">
                <a:latin typeface="Candara" pitchFamily="34" charset="0"/>
              </a:rPr>
              <a:t>DoS</a:t>
            </a:r>
            <a:r>
              <a:rPr lang="en-US" dirty="0" smtClean="0">
                <a:latin typeface="Candara" pitchFamily="34" charset="0"/>
              </a:rPr>
              <a:t>) is any type of </a:t>
            </a:r>
            <a:r>
              <a:rPr lang="en-US" b="1" dirty="0" smtClean="0">
                <a:latin typeface="Candara" pitchFamily="34" charset="0"/>
              </a:rPr>
              <a:t>attack</a:t>
            </a:r>
            <a:r>
              <a:rPr lang="en-US" dirty="0" smtClean="0">
                <a:latin typeface="Candara" pitchFamily="34" charset="0"/>
              </a:rPr>
              <a:t> where the attackers (hackers) attempt to prevent legitimate users from accessing the </a:t>
            </a:r>
            <a:r>
              <a:rPr lang="en-US" b="1" dirty="0" smtClean="0">
                <a:latin typeface="Candara" pitchFamily="34" charset="0"/>
              </a:rPr>
              <a:t>service</a:t>
            </a:r>
            <a:r>
              <a:rPr lang="en-US" dirty="0" smtClean="0">
                <a:latin typeface="Candara" pitchFamily="34" charset="0"/>
              </a:rPr>
              <a:t>. In a </a:t>
            </a:r>
            <a:r>
              <a:rPr lang="en-US" b="1" dirty="0" smtClean="0">
                <a:latin typeface="Candara" pitchFamily="34" charset="0"/>
              </a:rPr>
              <a:t>DoS attack</a:t>
            </a:r>
            <a:r>
              <a:rPr lang="en-US" dirty="0" smtClean="0">
                <a:latin typeface="Candara" pitchFamily="34" charset="0"/>
              </a:rPr>
              <a:t>, the attacker usually sends excessive messages asking the network or server to authenticate requests that have invalid return addresses.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946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Denial of Service Attack 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33800" y="2971800"/>
            <a:ext cx="685800" cy="1066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wordArtVert" rtlCol="0" anchor="ctr"/>
          <a:lstStyle/>
          <a:p>
            <a:pPr algn="ctr"/>
            <a:r>
              <a:rPr lang="en-US" dirty="0" smtClean="0"/>
              <a:t> </a:t>
            </a:r>
            <a:r>
              <a:rPr lang="en-US" sz="400" dirty="0" smtClean="0"/>
              <a:t>Controller</a:t>
            </a:r>
            <a:endParaRPr lang="en-US" sz="400" dirty="0"/>
          </a:p>
        </p:txBody>
      </p:sp>
      <p:pic>
        <p:nvPicPr>
          <p:cNvPr id="240646" name="Picture 6" descr="G:\Project\Presentations and Reports\Gaurav Sir Program ppt\c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28600"/>
            <a:ext cx="2638425" cy="1733550"/>
          </a:xfrm>
          <a:prstGeom prst="rect">
            <a:avLst/>
          </a:prstGeom>
          <a:noFill/>
        </p:spPr>
      </p:pic>
      <p:pic>
        <p:nvPicPr>
          <p:cNvPr id="240647" name="Picture 7" descr="G:\Project\Presentations and Reports\Gaurav Sir Program ppt\cellPhone ACESSORIES DHARMAPURI PALACODE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352800"/>
            <a:ext cx="1657350" cy="1657350"/>
          </a:xfrm>
          <a:prstGeom prst="rect">
            <a:avLst/>
          </a:prstGeom>
          <a:noFill/>
        </p:spPr>
      </p:pic>
      <p:pic>
        <p:nvPicPr>
          <p:cNvPr id="240648" name="Picture 8" descr="G:\Project\Presentations and Reports\Gaurav Sir Program ppt\wsn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28600"/>
            <a:ext cx="2743200" cy="2057400"/>
          </a:xfrm>
          <a:prstGeom prst="rect">
            <a:avLst/>
          </a:prstGeom>
          <a:noFill/>
        </p:spPr>
      </p:pic>
      <p:pic>
        <p:nvPicPr>
          <p:cNvPr id="240650" name="Picture 10" descr="G:\Project\Presentations and Reports\Gaurav Sir Program ppt\image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2895600"/>
            <a:ext cx="2057400" cy="2057400"/>
          </a:xfrm>
          <a:prstGeom prst="rect">
            <a:avLst/>
          </a:prstGeom>
          <a:noFill/>
        </p:spPr>
      </p:pic>
      <p:pic>
        <p:nvPicPr>
          <p:cNvPr id="240651" name="Picture 11" descr="G:\Project\Presentations and Reports\Gaurav Sir Program ppt\RFI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00400" y="4724400"/>
            <a:ext cx="2195565" cy="1447800"/>
          </a:xfrm>
          <a:prstGeom prst="rect">
            <a:avLst/>
          </a:prstGeom>
          <a:noFill/>
        </p:spPr>
      </p:pic>
      <p:sp>
        <p:nvSpPr>
          <p:cNvPr id="36" name="Cloud 35"/>
          <p:cNvSpPr/>
          <p:nvPr/>
        </p:nvSpPr>
        <p:spPr>
          <a:xfrm>
            <a:off x="3276600" y="2286000"/>
            <a:ext cx="2895600" cy="23622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248400" y="4876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itchFamily="34" charset="0"/>
              </a:rPr>
              <a:t>Wireless Connected Home Appliances</a:t>
            </a:r>
            <a:endParaRPr lang="en-US" sz="1400" dirty="0">
              <a:latin typeface="Candar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43600" y="19812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itchFamily="34" charset="0"/>
              </a:rPr>
              <a:t>CAR ECU system</a:t>
            </a:r>
            <a:endParaRPr lang="en-US" sz="1400" dirty="0">
              <a:latin typeface="Candara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3400" y="24384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itchFamily="34" charset="0"/>
              </a:rPr>
              <a:t>WSN</a:t>
            </a:r>
            <a:endParaRPr lang="en-US" sz="1400" dirty="0">
              <a:latin typeface="Candar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" y="50292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itchFamily="34" charset="0"/>
              </a:rPr>
              <a:t>Mobile Devices</a:t>
            </a:r>
            <a:endParaRPr lang="en-US" sz="1400" dirty="0">
              <a:latin typeface="Candara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61722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itchFamily="34" charset="0"/>
              </a:rPr>
              <a:t>RFID </a:t>
            </a:r>
            <a:endParaRPr lang="en-US" sz="1400" dirty="0">
              <a:latin typeface="Candara" pitchFamily="34" charset="0"/>
            </a:endParaRPr>
          </a:p>
        </p:txBody>
      </p:sp>
      <p:cxnSp>
        <p:nvCxnSpPr>
          <p:cNvPr id="46" name="Shape 45"/>
          <p:cNvCxnSpPr>
            <a:stCxn id="36" idx="3"/>
            <a:endCxn id="240646" idx="1"/>
          </p:cNvCxnSpPr>
          <p:nvPr/>
        </p:nvCxnSpPr>
        <p:spPr>
          <a:xfrm rot="5400000" flipH="1" flipV="1">
            <a:off x="4290157" y="1529618"/>
            <a:ext cx="1325686" cy="457200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 rot="10800000">
            <a:off x="2590800" y="1676400"/>
            <a:ext cx="1066800" cy="9906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36" idx="2"/>
          </p:cNvCxnSpPr>
          <p:nvPr/>
        </p:nvCxnSpPr>
        <p:spPr>
          <a:xfrm rot="10800000" flipV="1">
            <a:off x="2209800" y="3467100"/>
            <a:ext cx="1075782" cy="1143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36" idx="1"/>
          </p:cNvCxnSpPr>
          <p:nvPr/>
        </p:nvCxnSpPr>
        <p:spPr>
          <a:xfrm rot="5400000">
            <a:off x="4265943" y="4875542"/>
            <a:ext cx="688315" cy="2286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hape 53"/>
          <p:cNvCxnSpPr>
            <a:endCxn id="240650" idx="0"/>
          </p:cNvCxnSpPr>
          <p:nvPr/>
        </p:nvCxnSpPr>
        <p:spPr>
          <a:xfrm flipV="1">
            <a:off x="6096000" y="2895600"/>
            <a:ext cx="1028700" cy="76200"/>
          </a:xfrm>
          <a:prstGeom prst="curvedConnector4">
            <a:avLst>
              <a:gd name="adj1" fmla="val 59487"/>
              <a:gd name="adj2" fmla="val 400000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0653" name="Picture 13" descr="G:\Project\Presentations and Reports\Gaurav Sir Program ppt\final battery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6200000">
            <a:off x="4168470" y="2853030"/>
            <a:ext cx="1817699" cy="101064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752600" y="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Problems in IoT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Problems in IoT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610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9413" y="0"/>
            <a:ext cx="9183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6680239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590800" y="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Problems in IoT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Problems in IoT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9906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Candara" pitchFamily="34" charset="0"/>
              </a:rPr>
              <a:t> </a:t>
            </a:r>
            <a:r>
              <a:rPr lang="en-US" b="1" dirty="0" smtClean="0">
                <a:latin typeface="Candara" pitchFamily="34" charset="0"/>
              </a:rPr>
              <a:t>Security cases</a:t>
            </a:r>
            <a:endParaRPr lang="en-US" b="1" dirty="0">
              <a:latin typeface="Candara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371600"/>
            <a:ext cx="7391400" cy="447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symbiosis\semister 3\GB PROJECT\ALL PRESENTATIONS\rough stuff of presentation\IoT-Graphi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6" r="17470"/>
          <a:stretch/>
        </p:blipFill>
        <p:spPr bwMode="auto">
          <a:xfrm>
            <a:off x="457200" y="1382304"/>
            <a:ext cx="7924800" cy="45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4572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Internet of Things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Problems and Challenges in IoT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Candara" pitchFamily="34" charset="0"/>
              </a:rPr>
              <a:t> </a:t>
            </a:r>
            <a:r>
              <a:rPr lang="en-US" b="1" dirty="0" smtClean="0">
                <a:latin typeface="Candara" pitchFamily="34" charset="0"/>
              </a:rPr>
              <a:t>Power</a:t>
            </a:r>
            <a:endParaRPr lang="en-US" b="1" dirty="0">
              <a:latin typeface="Candar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447800"/>
            <a:ext cx="739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Many IoT applications need to run for years over batteries and reduce the overall energy consumption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Many small devices have limited CPU power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Not much processing power for security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Need to look for new encryption scheme with less CPU power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305966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smtClean="0">
                <a:latin typeface="Candara" pitchFamily="34" charset="0"/>
              </a:rPr>
              <a:t>Connectivity</a:t>
            </a:r>
            <a:endParaRPr lang="en-US" b="1" dirty="0">
              <a:latin typeface="Candar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3628072"/>
            <a:ext cx="739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Variety of wired and wireless connectivity standards are required to enable different applications needs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New devices for end point security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New firmware, embedded OS, new software &amp; etc.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It is not possible to support AV on every device.</a:t>
            </a:r>
          </a:p>
        </p:txBody>
      </p:sp>
      <p:pic>
        <p:nvPicPr>
          <p:cNvPr id="6146" name="Picture 2" descr="C:\V &amp; V\Jagdish\PPT on IoT\batter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1676400"/>
            <a:ext cx="1276350" cy="1276350"/>
          </a:xfrm>
          <a:prstGeom prst="rect">
            <a:avLst/>
          </a:prstGeom>
          <a:noFill/>
        </p:spPr>
      </p:pic>
      <p:pic>
        <p:nvPicPr>
          <p:cNvPr id="6147" name="Picture 3" descr="C:\V &amp; V\Jagdish\PPT on IoT\wif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3962400"/>
            <a:ext cx="1685925" cy="1685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Problems and Challenges in IoT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smtClean="0">
                <a:latin typeface="Candara" pitchFamily="34" charset="0"/>
              </a:rPr>
              <a:t> Sensing a complex environment </a:t>
            </a:r>
            <a:endParaRPr lang="en-US" b="1" dirty="0">
              <a:latin typeface="Candar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4478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Innovative ways to sense and deliver information from physical world to cloud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229766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Candara" pitchFamily="34" charset="0"/>
              </a:rPr>
              <a:t> </a:t>
            </a:r>
            <a:r>
              <a:rPr lang="en-US" b="1" dirty="0" smtClean="0">
                <a:latin typeface="Candara" pitchFamily="34" charset="0"/>
              </a:rPr>
              <a:t>Security</a:t>
            </a:r>
            <a:endParaRPr lang="en-US" b="1" dirty="0">
              <a:latin typeface="Candar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2706469"/>
            <a:ext cx="739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Protecting user privacy and manufacturers IP detecting and blocking malicious activity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IoT needs both encryption key management and identity management which may scale into billions 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New transport protocols making network security difficult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Much more network traffic for security analysis 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Bad news for large enterprises as network security is already complex and cumbersome</a:t>
            </a:r>
            <a:endParaRPr lang="en-US" dirty="0">
              <a:latin typeface="Candara" pitchFamily="34" charset="0"/>
            </a:endParaRPr>
          </a:p>
        </p:txBody>
      </p:sp>
      <p:pic>
        <p:nvPicPr>
          <p:cNvPr id="7170" name="Picture 2" descr="C:\V &amp; V\Jagdish\PPT on IoT\tempera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3800" y="1752600"/>
            <a:ext cx="990600" cy="990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91000"/>
            <a:ext cx="5257800" cy="29575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534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57200" y="2133600"/>
            <a:ext cx="7848600" cy="914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Seven IoT security Risks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219200"/>
            <a:ext cx="7391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Candara" pitchFamily="34" charset="0"/>
              </a:rPr>
              <a:t> Disruption and denial-of-service attacks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Candara" pitchFamily="34" charset="0"/>
              </a:rPr>
              <a:t>Understanding the complexity of vulnerabilities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Candara" pitchFamily="34" charset="0"/>
              </a:rPr>
              <a:t>IoT vulnerability management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Candara" pitchFamily="34" charset="0"/>
              </a:rPr>
              <a:t>Identifying, implementing security controls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Candara" pitchFamily="34" charset="0"/>
              </a:rPr>
              <a:t>Fulfilling the need for security analytics capabilities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Candara" pitchFamily="34" charset="0"/>
              </a:rPr>
              <a:t>Modular hardware and software components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Candara" pitchFamily="34" charset="0"/>
              </a:rPr>
              <a:t>Rapid demand in bandwidth requirement</a:t>
            </a:r>
            <a:endParaRPr lang="en-US" sz="260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IoT security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219200"/>
            <a:ext cx="7391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 Insecure Web Interface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Insufficient Authentication/ Authorization 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Lack of Transport Encryption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Privacy Concerns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Insecure Software/Firmware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Insecure Network services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Insecure Cloud Interface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Insecure Mobile Interface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Insufficient Security Configurability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Poor Physical Security</a:t>
            </a:r>
          </a:p>
        </p:txBody>
      </p:sp>
      <p:sp>
        <p:nvSpPr>
          <p:cNvPr id="6" name="Oval 5"/>
          <p:cNvSpPr/>
          <p:nvPr/>
        </p:nvSpPr>
        <p:spPr>
          <a:xfrm>
            <a:off x="609600" y="4800600"/>
            <a:ext cx="3810000" cy="5334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IoT security Solution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219200"/>
            <a:ext cx="7391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600" dirty="0" smtClean="0">
                <a:latin typeface="Candara" pitchFamily="34" charset="0"/>
              </a:rPr>
              <a:t> </a:t>
            </a:r>
            <a:r>
              <a:rPr lang="en-US" sz="2400" dirty="0" smtClean="0">
                <a:latin typeface="Candara" pitchFamily="34" charset="0"/>
              </a:rPr>
              <a:t>Introduce a new encryption system for providing the security to constrained environment </a:t>
            </a:r>
            <a:endParaRPr lang="en-US" sz="2600" dirty="0" smtClean="0">
              <a:latin typeface="Candara" pitchFamily="34" charset="0"/>
            </a:endParaRPr>
          </a:p>
        </p:txBody>
      </p:sp>
      <p:pic>
        <p:nvPicPr>
          <p:cNvPr id="5122" name="Picture 2" descr="C:\V &amp; V\Jagdish\PPT on IoT\bitbo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3200400"/>
            <a:ext cx="1943100" cy="1943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7956"/>
            <a:ext cx="7391400" cy="532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47174" y="5862935"/>
            <a:ext cx="6125226" cy="1528465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8099556"/>
              </a:avLst>
            </a:prstTxWarp>
            <a:spAutoFit/>
          </a:bodyPr>
          <a:lstStyle/>
          <a:p>
            <a:pPr algn="ctr"/>
            <a:r>
              <a:rPr lang="en-US" sz="2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Encryption System</a:t>
            </a:r>
            <a:endParaRPr lang="en-US" sz="2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371600"/>
            <a:ext cx="7393768" cy="442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95600" y="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Secured Network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38200" y="1981201"/>
            <a:ext cx="7408333" cy="28956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</a:rPr>
              <a:t>For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</a:rPr>
              <a:t> hardware implementation of RFID tag 10000 GE’s are required.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sz="2400" baseline="0" dirty="0" smtClean="0">
                <a:latin typeface="Candara" pitchFamily="34" charset="0"/>
              </a:rPr>
              <a:t>But for security, only 2000 GE’s are available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</a:rPr>
              <a:t>Standard algorithm like AES, DES need more than 3000 GE’s for its hardware implementation.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sz="2400" baseline="0" dirty="0" smtClean="0">
                <a:latin typeface="Candara" pitchFamily="34" charset="0"/>
              </a:rPr>
              <a:t>Main</a:t>
            </a:r>
            <a:r>
              <a:rPr lang="en-US" sz="2400" dirty="0" smtClean="0">
                <a:latin typeface="Candara" pitchFamily="34" charset="0"/>
              </a:rPr>
              <a:t> aim is to reduce the GE’s less than 2000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</a:rPr>
              <a:t>Without compromising the Security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6858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Application Specific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381000" y="609600"/>
          <a:ext cx="8229600" cy="530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2600" y="5334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Current and Future Trends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5638800"/>
            <a:ext cx="6400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inus 7"/>
          <p:cNvSpPr/>
          <p:nvPr/>
        </p:nvSpPr>
        <p:spPr>
          <a:xfrm rot="21418769">
            <a:off x="-159818" y="5298461"/>
            <a:ext cx="7335610" cy="29967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5557751">
            <a:off x="4000500" y="2933700"/>
            <a:ext cx="2209800" cy="2590800"/>
          </a:xfrm>
          <a:prstGeom prst="arc">
            <a:avLst/>
          </a:prstGeom>
          <a:noFill/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rot="5400000" flipH="1" flipV="1">
            <a:off x="4991100" y="3238500"/>
            <a:ext cx="2743200" cy="38100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267200" y="3581400"/>
            <a:ext cx="1524000" cy="9144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Inflection Points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4801394" y="4876800"/>
            <a:ext cx="609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715000" y="4495800"/>
            <a:ext cx="3810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entagon 26"/>
          <p:cNvSpPr/>
          <p:nvPr/>
        </p:nvSpPr>
        <p:spPr>
          <a:xfrm>
            <a:off x="533400" y="4572000"/>
            <a:ext cx="2438400" cy="685800"/>
          </a:xfrm>
          <a:prstGeom prst="homePlat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 Global Connectivity</a:t>
            </a:r>
            <a:endParaRPr lang="en-US" b="1" dirty="0"/>
          </a:p>
        </p:txBody>
      </p:sp>
      <p:sp>
        <p:nvSpPr>
          <p:cNvPr id="28" name="Pentagon 27"/>
          <p:cNvSpPr/>
          <p:nvPr/>
        </p:nvSpPr>
        <p:spPr>
          <a:xfrm>
            <a:off x="1676400" y="3276600"/>
            <a:ext cx="2438400" cy="685800"/>
          </a:xfrm>
          <a:prstGeom prst="homePlat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 Personal Mobile</a:t>
            </a:r>
            <a:endParaRPr lang="en-US" b="1" dirty="0"/>
          </a:p>
        </p:txBody>
      </p:sp>
      <p:sp>
        <p:nvSpPr>
          <p:cNvPr id="29" name="Pentagon 28"/>
          <p:cNvSpPr/>
          <p:nvPr/>
        </p:nvSpPr>
        <p:spPr>
          <a:xfrm>
            <a:off x="2743200" y="1981200"/>
            <a:ext cx="2438400" cy="685800"/>
          </a:xfrm>
          <a:prstGeom prst="homePlat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 Digital Society Sustainable world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33400" y="57150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</a:t>
            </a:r>
            <a:r>
              <a:rPr lang="en-US" sz="1600" b="1" dirty="0" smtClean="0"/>
              <a:t>1900            1925         1950           1975          2000             2025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4953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Sites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553200" y="4114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People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553200" y="1524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Things</a:t>
            </a:r>
            <a:endParaRPr lang="en-US" b="1" dirty="0"/>
          </a:p>
        </p:txBody>
      </p:sp>
      <p:pic>
        <p:nvPicPr>
          <p:cNvPr id="1026" name="Picture 2" descr="G:\Project\Presentations and Reports\Gaurav Sir Program ppt\devices_1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1905000"/>
            <a:ext cx="1859796" cy="9144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620000" y="49530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 billion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620000" y="41148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</a:t>
            </a:r>
            <a:r>
              <a:rPr lang="en-US" sz="1600" b="1" dirty="0" smtClean="0"/>
              <a:t> billion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543800" y="14478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50 billion</a:t>
            </a:r>
            <a:endParaRPr lang="en-US" b="1" dirty="0"/>
          </a:p>
        </p:txBody>
      </p:sp>
      <p:sp>
        <p:nvSpPr>
          <p:cNvPr id="22" name="Arc 21"/>
          <p:cNvSpPr/>
          <p:nvPr/>
        </p:nvSpPr>
        <p:spPr>
          <a:xfrm rot="5557751">
            <a:off x="4000500" y="2857500"/>
            <a:ext cx="2209800" cy="2590800"/>
          </a:xfrm>
          <a:prstGeom prst="arc">
            <a:avLst/>
          </a:prstGeom>
          <a:noFill/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67200" y="3505200"/>
            <a:ext cx="1524000" cy="9144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Inflection Points</a:t>
            </a:r>
            <a:endParaRPr lang="en-US" b="1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53340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Lightweight Cryptography 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7408333" cy="326813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ndara" pitchFamily="34" charset="0"/>
                <a:cs typeface="Arial" pitchFamily="34" charset="0"/>
              </a:rPr>
              <a:t>It endorses algorithms  which are best suited for constrained environment </a:t>
            </a:r>
          </a:p>
          <a:p>
            <a:r>
              <a:rPr lang="en-US" dirty="0" smtClean="0">
                <a:latin typeface="Candara" pitchFamily="34" charset="0"/>
                <a:cs typeface="Arial" pitchFamily="34" charset="0"/>
              </a:rPr>
              <a:t>For e.g. RFID Tags, sensors, contactless smart card, health-care devices and so on.</a:t>
            </a:r>
          </a:p>
          <a:p>
            <a:r>
              <a:rPr lang="en-US" dirty="0" smtClean="0">
                <a:latin typeface="Candara" pitchFamily="34" charset="0"/>
                <a:cs typeface="Arial" pitchFamily="34" charset="0"/>
              </a:rPr>
              <a:t> GE’S </a:t>
            </a:r>
            <a:r>
              <a:rPr lang="en-US" dirty="0">
                <a:latin typeface="Candara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Candara" pitchFamily="34" charset="0"/>
                <a:cs typeface="Arial" pitchFamily="34" charset="0"/>
              </a:rPr>
              <a:t>should be less than 2200.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endParaRPr lang="en-US" dirty="0"/>
          </a:p>
        </p:txBody>
      </p:sp>
      <p:grpSp>
        <p:nvGrpSpPr>
          <p:cNvPr id="2" name="Group 16"/>
          <p:cNvGrpSpPr/>
          <p:nvPr/>
        </p:nvGrpSpPr>
        <p:grpSpPr>
          <a:xfrm>
            <a:off x="1054576" y="3934159"/>
            <a:ext cx="6837116" cy="2771441"/>
            <a:chOff x="1054576" y="3934159"/>
            <a:chExt cx="6837116" cy="2771441"/>
          </a:xfrm>
        </p:grpSpPr>
        <p:pic>
          <p:nvPicPr>
            <p:cNvPr id="1027" name="Picture 3" descr="G:\Project\Presentations and Reports\Gaurav Sir Program ppt\k17151673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19400" y="4114800"/>
              <a:ext cx="3200400" cy="2590800"/>
            </a:xfrm>
            <a:prstGeom prst="rect">
              <a:avLst/>
            </a:prstGeom>
            <a:noFill/>
          </p:spPr>
        </p:pic>
        <p:sp>
          <p:nvSpPr>
            <p:cNvPr id="15" name="Cloud Callout 14"/>
            <p:cNvSpPr/>
            <p:nvPr/>
          </p:nvSpPr>
          <p:spPr>
            <a:xfrm rot="905459">
              <a:off x="5605692" y="3934159"/>
              <a:ext cx="2286000" cy="1219200"/>
            </a:xfrm>
            <a:prstGeom prst="cloudCallou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r>
                <a:rPr lang="en-US" sz="1600" b="1" dirty="0" smtClean="0"/>
                <a:t>Lightweight Cryptography</a:t>
              </a:r>
              <a:endParaRPr lang="en-US" b="1" dirty="0"/>
            </a:p>
          </p:txBody>
        </p:sp>
        <p:sp>
          <p:nvSpPr>
            <p:cNvPr id="16" name="Cloud Callout 15"/>
            <p:cNvSpPr/>
            <p:nvPr/>
          </p:nvSpPr>
          <p:spPr>
            <a:xfrm rot="20499371" flipH="1">
              <a:off x="1054576" y="4861077"/>
              <a:ext cx="2033908" cy="1219200"/>
            </a:xfrm>
            <a:prstGeom prst="cloudCallou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 Heavy Security Algorithm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760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List of ciphers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899162"/>
            <a:ext cx="8915400" cy="593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endParaRPr lang="en-US" altLang="en-US" sz="6600" b="1" i="1" dirty="0" smtClean="0"/>
          </a:p>
          <a:p>
            <a:pPr algn="ctr">
              <a:buFont typeface="Wingdings" pitchFamily="2" charset="2"/>
              <a:buNone/>
            </a:pPr>
            <a:r>
              <a:rPr lang="en-US" altLang="en-US" sz="6600" b="1" i="1" dirty="0" smtClean="0"/>
              <a:t>“Our Contribution”</a:t>
            </a:r>
          </a:p>
        </p:txBody>
      </p:sp>
      <p:sp>
        <p:nvSpPr>
          <p:cNvPr id="4" name="object 10"/>
          <p:cNvSpPr>
            <a:spLocks noGrp="1"/>
          </p:cNvSpPr>
          <p:nvPr>
            <p:ph type="title"/>
          </p:nvPr>
        </p:nvSpPr>
        <p:spPr>
          <a:xfrm>
            <a:off x="533400" y="274638"/>
            <a:ext cx="8229600" cy="2239962"/>
          </a:xfr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3946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Cipher Designs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282" y="1447800"/>
            <a:ext cx="397671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33600" y="990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MANTRA</a:t>
            </a:r>
            <a:endParaRPr lang="en-US" dirty="0">
              <a:latin typeface="Candara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943100" y="3695700"/>
            <a:ext cx="5562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524000"/>
            <a:ext cx="3886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400800" y="9144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GRANULE</a:t>
            </a:r>
            <a:endParaRPr lang="en-US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3946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Cipher Designs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713706" y="3695700"/>
            <a:ext cx="5562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gaurav\Desktop\PICO\Fig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714500"/>
            <a:ext cx="38862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5000" y="990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PICO</a:t>
            </a:r>
            <a:endParaRPr lang="en-US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557338"/>
            <a:ext cx="4038600" cy="385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324600" y="990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BORON</a:t>
            </a:r>
            <a:endParaRPr lang="en-US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3946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Cipher Designs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713706" y="3695700"/>
            <a:ext cx="5562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3775456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5000" y="990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ANU</a:t>
            </a:r>
            <a:endParaRPr lang="en-US" dirty="0">
              <a:latin typeface="Candara" pitchFamily="34" charset="0"/>
            </a:endParaRPr>
          </a:p>
        </p:txBody>
      </p:sp>
      <p:pic>
        <p:nvPicPr>
          <p:cNvPr id="8" name="Picture 86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676400"/>
            <a:ext cx="3962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248400" y="990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NUX</a:t>
            </a:r>
            <a:endParaRPr lang="en-US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3946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Cipher Designs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713706" y="3695700"/>
            <a:ext cx="5562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0386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0"/>
            <a:ext cx="4191000" cy="427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05000" y="990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RAGHAV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0" y="990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VAYU</a:t>
            </a:r>
            <a:endParaRPr lang="en-US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6806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Overall GE’s Comparison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838200" y="1066800"/>
          <a:ext cx="76200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4343400" y="3048000"/>
            <a:ext cx="3276600" cy="2209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680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Overall foot print area Comparison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457200" y="990600"/>
          <a:ext cx="8229599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3581400" y="2819400"/>
            <a:ext cx="3352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2286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Overall Power Comparison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533400" y="1066800"/>
          <a:ext cx="81534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3733800" y="3048000"/>
            <a:ext cx="3352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V &amp; V\Jagdish\PPT on IoT\current trend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7872413" cy="5257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52600" y="762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Current and Future Trends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8382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905000" y="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Various Encryption Designs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4800" b="1" dirty="0" smtClean="0"/>
              <a:t>Thank you</a:t>
            </a:r>
            <a:endParaRPr lang="en-US" sz="4800" b="1" dirty="0"/>
          </a:p>
        </p:txBody>
      </p:sp>
      <p:sp>
        <p:nvSpPr>
          <p:cNvPr id="4" name="object 10"/>
          <p:cNvSpPr>
            <a:spLocks noGrp="1"/>
          </p:cNvSpPr>
          <p:nvPr>
            <p:ph sz="quarter" idx="1"/>
          </p:nvPr>
        </p:nvSpPr>
        <p:spPr>
          <a:xfrm>
            <a:off x="838200" y="1450975"/>
            <a:ext cx="7467600" cy="48736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0" tIns="0" rIns="0" bIns="0"/>
          <a:lstStyle/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733800" y="762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IoT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04900"/>
            <a:ext cx="84391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733800" y="762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IoT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382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352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ndara" pitchFamily="34" charset="0"/>
              </a:rPr>
              <a:t>Single System</a:t>
            </a:r>
            <a:endParaRPr lang="en-US" b="1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43434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Candara" pitchFamily="34" charset="0"/>
              </a:rPr>
              <a:t> </a:t>
            </a:r>
            <a:r>
              <a:rPr lang="en-US" sz="2000" dirty="0" smtClean="0">
                <a:latin typeface="Candara" pitchFamily="34" charset="0"/>
              </a:rPr>
              <a:t>For Multiple system such type of many systems are connected to network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>
                <a:latin typeface="Candara" pitchFamily="34" charset="0"/>
              </a:rPr>
              <a:t> So there is the problem of data storage and security</a:t>
            </a:r>
            <a:endParaRPr lang="en-US" sz="2000" dirty="0">
              <a:latin typeface="Candar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762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IoT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1"/>
            <a:ext cx="31430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914400"/>
            <a:ext cx="3124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3886201"/>
            <a:ext cx="3124200" cy="236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3886200"/>
            <a:ext cx="3169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14400" y="6324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Data Leak (Blast)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86200" y="2057400"/>
            <a:ext cx="762000" cy="158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6057900" y="3543300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62400" y="5029200"/>
            <a:ext cx="762000" cy="158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19400" y="7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Data on Cloud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894" y="914400"/>
            <a:ext cx="8619106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95600" y="76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Recent Problems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</TotalTime>
  <Words>580</Words>
  <Application>Microsoft Office PowerPoint</Application>
  <PresentationFormat>On-screen Show (4:3)</PresentationFormat>
  <Paragraphs>131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Oriel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ciphers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Jagdish</dc:creator>
  <cp:lastModifiedBy>ADMIN</cp:lastModifiedBy>
  <cp:revision>46</cp:revision>
  <dcterms:created xsi:type="dcterms:W3CDTF">2016-10-16T17:10:39Z</dcterms:created>
  <dcterms:modified xsi:type="dcterms:W3CDTF">2017-05-26T02:48:02Z</dcterms:modified>
</cp:coreProperties>
</file>